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7"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5" r:id="rId22"/>
    <p:sldId id="280" r:id="rId23"/>
    <p:sldId id="282" r:id="rId24"/>
    <p:sldId id="284" r:id="rId25"/>
    <p:sldId id="283" r:id="rId26"/>
    <p:sldId id="286" r:id="rId27"/>
    <p:sldId id="285" r:id="rId28"/>
    <p:sldId id="287" r:id="rId29"/>
    <p:sldId id="288"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0092"/>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bg1"/>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bg2">
                        <a:lumMod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ln w="3175">
                      <a:solidFill>
                        <a:schemeClr val="tx1">
                          <a:lumMod val="75000"/>
                          <a:lumOff val="25000"/>
                        </a:schemeClr>
                      </a:solidFill>
                    </a:ln>
                    <a:solidFill>
                      <a:schemeClr val="tx1">
                        <a:lumMod val="75000"/>
                        <a:lumOff val="25000"/>
                      </a:schemeClr>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0" scaled="1"/>
              <a:tileRect/>
            </a:gra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8F5E-4EEB-B769-F347A68549B6}"/>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8F5E-4EEB-B769-F347A68549B6}"/>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8F5E-4EEB-B769-F347A68549B6}"/>
              </c:ext>
            </c:extLst>
          </c:dPt>
          <c:dPt>
            <c:idx val="3"/>
            <c:bubble3D val="0"/>
            <c:spPr>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7-8F5E-4EEB-B769-F347A68549B6}"/>
              </c:ext>
            </c:extLst>
          </c:dPt>
          <c:dPt>
            <c:idx val="4"/>
            <c:bubble3D val="0"/>
            <c:spPr>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9-8F5E-4EEB-B769-F347A68549B6}"/>
              </c:ext>
            </c:extLst>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F02F-43DB-AC4D-4E532D7C7C50}"/>
              </c:ext>
            </c:extLst>
          </c:dPt>
          <c:dPt>
            <c:idx val="1"/>
            <c:bubble3D val="0"/>
            <c:spPr>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3-F02F-43DB-AC4D-4E532D7C7C50}"/>
              </c:ext>
            </c:extLst>
          </c:dPt>
          <c:dPt>
            <c:idx val="2"/>
            <c:bubble3D val="0"/>
            <c: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w="19050">
                <a:noFill/>
              </a:ln>
              <a:effectLst/>
            </c:spPr>
            <c:extLst>
              <c:ext xmlns:c16="http://schemas.microsoft.com/office/drawing/2014/chart" uri="{C3380CC4-5D6E-409C-BE32-E72D297353CC}">
                <c16:uniqueId val="{00000005-F02F-43DB-AC4D-4E532D7C7C50}"/>
              </c:ext>
            </c:extLst>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19050">
                <a:noFill/>
              </a:ln>
              <a:effectLst/>
            </c:spPr>
            <c:extLst>
              <c:ext xmlns:c16="http://schemas.microsoft.com/office/drawing/2014/chart" uri="{C3380CC4-5D6E-409C-BE32-E72D297353CC}">
                <c16:uniqueId val="{00000001-D63E-45E0-AFF5-255373E93AB4}"/>
              </c:ext>
            </c:extLst>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05.06.2023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05.06.2023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merkur.de/bayern/csu-chef-horst-seehofer-kritisiert-geplante-wahlrechtsreform-in-bayern-7712135.html" TargetMode="External"/><Relationship Id="rId2" Type="http://schemas.openxmlformats.org/officeDocument/2006/relationships/hyperlink" Target="https://www.bayerische-staatszeitung.de/staatszeitung/kommunales/detailansicht-kommunales/artikel/csu-will-sich-mit-geaenderter-auszaehlmethode-bei-wahlen-beguenstigen.html#topPosi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uelzener-presse.de/2022/01/14/fdp-klagt-gegen-neues-sitzverteilungsverfahren-fuer-kommunale-ausschuess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1262380430"/>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891552258"/>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0" kern="1200" dirty="0">
                          <a:solidFill>
                            <a:schemeClr val="tx1">
                              <a:lumMod val="85000"/>
                              <a:lumOff val="15000"/>
                            </a:schemeClr>
                          </a:solidFill>
                          <a:latin typeface="+mn-lt"/>
                          <a:ea typeface="+mn-ea"/>
                          <a:cs typeface="+mn-cs"/>
                        </a:rPr>
                        <a:t>Teiler:</a:t>
                      </a:r>
                      <a:r>
                        <a:rPr lang="de-DE" sz="1800" b="1" kern="1200" dirty="0">
                          <a:solidFill>
                            <a:schemeClr val="tx1">
                              <a:lumMod val="85000"/>
                              <a:lumOff val="15000"/>
                            </a:schemeClr>
                          </a:solidFill>
                          <a:latin typeface="+mn-lt"/>
                          <a:ea typeface="+mn-ea"/>
                          <a:cs typeface="+mn-cs"/>
                        </a:rPr>
                        <a:t>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003202948"/>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072610" y="2678073"/>
            <a:ext cx="4538750" cy="646331"/>
          </a:xfrm>
          <a:prstGeom prst="rect">
            <a:avLst/>
          </a:prstGeom>
          <a:noFill/>
        </p:spPr>
        <p:txBody>
          <a:bodyPr wrap="square" rtlCol="0">
            <a:spAutoFit/>
          </a:bodyPr>
          <a:lstStyle/>
          <a:p>
            <a:r>
              <a:rPr lang="de-DE" sz="3600" dirty="0">
                <a:latin typeface="Cambria Math" panose="02040503050406030204" pitchFamily="18" charset="0"/>
              </a:rPr>
              <a:t>5 Sitze</a:t>
            </a:r>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4A5EEB81-9343-A8A1-7DB7-76CAFC0266F7}"/>
                  </a:ext>
                </a:extLst>
              </p:cNvPr>
              <p:cNvSpPr txBox="1"/>
              <p:nvPr/>
            </p:nvSpPr>
            <p:spPr>
              <a:xfrm>
                <a:off x="4244570" y="791710"/>
                <a:ext cx="5366790" cy="738664"/>
              </a:xfrm>
              <a:prstGeom prst="rect">
                <a:avLst/>
              </a:prstGeom>
              <a:noFill/>
            </p:spPr>
            <p:txBody>
              <a:bodyPr wrap="square" lIns="0" tIns="0" rIns="0" bIns="0" rtlCol="0">
                <a:spAutoFit/>
              </a:bodyPr>
              <a:lstStyle/>
              <a:p>
                <a14:m>
                  <m:oMath xmlns:m="http://schemas.openxmlformats.org/officeDocument/2006/math">
                    <m:r>
                      <m:rPr>
                        <m:sty m:val="p"/>
                      </m:rPr>
                      <a:rPr lang="de-DE" sz="4800" i="0" smtClean="0">
                        <a:latin typeface="Cambria Math" panose="02040503050406030204" pitchFamily="18" charset="0"/>
                      </a:rPr>
                      <m:t>Σ</m:t>
                    </m:r>
                  </m:oMath>
                </a14:m>
                <a:r>
                  <a:rPr lang="de-DE" sz="4800" dirty="0"/>
                  <a:t>: </a:t>
                </a:r>
                <a14:m>
                  <m:oMath xmlns:m="http://schemas.openxmlformats.org/officeDocument/2006/math">
                    <m:r>
                      <a:rPr lang="de-DE" sz="3600">
                        <a:latin typeface="Cambria Math" panose="02040503050406030204" pitchFamily="18" charset="0"/>
                      </a:rPr>
                      <m:t>10.000 </m:t>
                    </m:r>
                    <m:r>
                      <m:rPr>
                        <m:sty m:val="p"/>
                      </m:rPr>
                      <a:rPr lang="de-DE" sz="3600">
                        <a:latin typeface="Cambria Math" panose="02040503050406030204" pitchFamily="18" charset="0"/>
                      </a:rPr>
                      <m:t>Stimmen</m:t>
                    </m:r>
                  </m:oMath>
                </a14:m>
                <a:endParaRPr lang="de-DE" sz="4800" dirty="0"/>
              </a:p>
            </p:txBody>
          </p:sp>
        </mc:Choice>
        <mc:Fallback xmlns="">
          <p:sp>
            <p:nvSpPr>
              <p:cNvPr id="2" name="Textfeld 1">
                <a:extLst>
                  <a:ext uri="{FF2B5EF4-FFF2-40B4-BE49-F238E27FC236}">
                    <a16:creationId xmlns:a16="http://schemas.microsoft.com/office/drawing/2014/main" id="{4A5EEB81-9343-A8A1-7DB7-76CAFC0266F7}"/>
                  </a:ext>
                </a:extLst>
              </p:cNvPr>
              <p:cNvSpPr txBox="1">
                <a:spLocks noRot="1" noChangeAspect="1" noMove="1" noResize="1" noEditPoints="1" noAdjustHandles="1" noChangeArrowheads="1" noChangeShapeType="1" noTextEdit="1"/>
              </p:cNvSpPr>
              <p:nvPr/>
            </p:nvSpPr>
            <p:spPr>
              <a:xfrm>
                <a:off x="4244570" y="791710"/>
                <a:ext cx="5366790" cy="738664"/>
              </a:xfrm>
              <a:prstGeom prst="rect">
                <a:avLst/>
              </a:prstGeom>
              <a:blipFill>
                <a:blip r:embed="rId3"/>
                <a:stretch>
                  <a:fillRect l="-568" t="-24793" b="-49587"/>
                </a:stretch>
              </a:blipFill>
            </p:spPr>
            <p:txBody>
              <a:bodyPr/>
              <a:lstStyle/>
              <a:p>
                <a:r>
                  <a:rPr lang="de-DE">
                    <a:noFill/>
                  </a:rPr>
                  <a:t> </a:t>
                </a:r>
              </a:p>
            </p:txBody>
          </p:sp>
        </mc:Fallback>
      </mc:AlternateContent>
      <p:sp>
        <p:nvSpPr>
          <p:cNvPr id="3" name="Pfeil: nach unten 2">
            <a:extLst>
              <a:ext uri="{FF2B5EF4-FFF2-40B4-BE49-F238E27FC236}">
                <a16:creationId xmlns:a16="http://schemas.microsoft.com/office/drawing/2014/main" id="{04772808-B5D6-D334-6875-9DB130AA9674}"/>
              </a:ext>
            </a:extLst>
          </p:cNvPr>
          <p:cNvSpPr/>
          <p:nvPr/>
        </p:nvSpPr>
        <p:spPr>
          <a:xfrm>
            <a:off x="5709920" y="1657061"/>
            <a:ext cx="457200" cy="894325"/>
          </a:xfrm>
          <a:prstGeom prst="downArrow">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67FED31C-231B-842B-2B7F-3F01FC77B5E4}"/>
              </a:ext>
            </a:extLst>
          </p:cNvPr>
          <p:cNvSpPr txBox="1"/>
          <p:nvPr/>
        </p:nvSpPr>
        <p:spPr>
          <a:xfrm>
            <a:off x="7866610" y="5095636"/>
            <a:ext cx="749070" cy="646331"/>
          </a:xfrm>
          <a:prstGeom prst="rect">
            <a:avLst/>
          </a:prstGeom>
          <a:noFill/>
        </p:spPr>
        <p:txBody>
          <a:bodyPr wrap="square" rtlCol="0">
            <a:spAutoFit/>
          </a:bodyPr>
          <a:lstStyle/>
          <a:p>
            <a:r>
              <a:rPr lang="de-DE" sz="3600" dirty="0">
                <a:latin typeface="Cambria Math" panose="02040503050406030204" pitchFamily="18" charset="0"/>
              </a:rPr>
              <a:t>…</a:t>
            </a:r>
          </a:p>
        </p:txBody>
      </p:sp>
    </p:spTree>
    <p:extLst>
      <p:ext uri="{BB962C8B-B14F-4D97-AF65-F5344CB8AC3E}">
        <p14:creationId xmlns:p14="http://schemas.microsoft.com/office/powerpoint/2010/main" val="245921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48392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7362912E-DE7D-195D-EB03-ADBD1EB94F8D}"/>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93033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41085513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11F596C7-0F76-B4D6-11AD-617F2FB5AD57}"/>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77361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22088627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feld 1">
            <a:extLst>
              <a:ext uri="{FF2B5EF4-FFF2-40B4-BE49-F238E27FC236}">
                <a16:creationId xmlns:a16="http://schemas.microsoft.com/office/drawing/2014/main" id="{F7B17D80-1ED2-52BA-5E76-6F95576B7DA1}"/>
              </a:ext>
            </a:extLst>
          </p:cNvPr>
          <p:cNvSpPr txBox="1"/>
          <p:nvPr/>
        </p:nvSpPr>
        <p:spPr>
          <a:xfrm>
            <a:off x="7294880" y="1056640"/>
            <a:ext cx="343364"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653778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397C0CB8-B313-85DA-0968-1346484B5A77}"/>
              </a:ext>
            </a:extLst>
          </p:cNvPr>
          <p:cNvSpPr txBox="1"/>
          <p:nvPr/>
        </p:nvSpPr>
        <p:spPr>
          <a:xfrm>
            <a:off x="604520" y="1956561"/>
            <a:ext cx="10982960" cy="3693319"/>
          </a:xfrm>
          <a:prstGeom prst="rect">
            <a:avLst/>
          </a:prstGeom>
          <a:noFill/>
        </p:spPr>
        <p:txBody>
          <a:bodyPr wrap="square" rtlCol="0">
            <a:spAutoFit/>
          </a:bodyPr>
          <a:lstStyle/>
          <a:p>
            <a:pPr algn="l">
              <a:lnSpc>
                <a:spcPct val="150000"/>
              </a:lnSpc>
            </a:pPr>
            <a:r>
              <a:rPr lang="de-DE" b="0" i="1" dirty="0">
                <a:solidFill>
                  <a:srgbClr val="000000"/>
                </a:solidFill>
                <a:effectLst/>
                <a:latin typeface="Georgia" panose="02040502050405020303" pitchFamily="18" charset="0"/>
              </a:rPr>
              <a:t>Mit einer Änderung des Wahlrechts will die Landtags-CSU eine Zersplitterung der Kommunal-Parlamente verhindern. „Arroganz der Macht“, „Trickserei“, schäumt die Opposition. </a:t>
            </a:r>
            <a:r>
              <a:rPr lang="de-DE" b="0" dirty="0">
                <a:solidFill>
                  <a:srgbClr val="000000"/>
                </a:solidFill>
                <a:effectLst/>
                <a:latin typeface="Georgia" panose="02040502050405020303" pitchFamily="18" charset="0"/>
              </a:rPr>
              <a:t>[…]</a:t>
            </a:r>
          </a:p>
          <a:p>
            <a:pPr algn="l">
              <a:lnSpc>
                <a:spcPct val="150000"/>
              </a:lnSpc>
            </a:pPr>
            <a:r>
              <a:rPr lang="de-DE" b="1" i="0" dirty="0">
                <a:solidFill>
                  <a:srgbClr val="000000"/>
                </a:solidFill>
                <a:effectLst/>
                <a:latin typeface="Georgia" panose="02040502050405020303" pitchFamily="18" charset="0"/>
              </a:rPr>
              <a:t>München</a:t>
            </a:r>
            <a:r>
              <a:rPr lang="de-DE" b="0" i="0" dirty="0">
                <a:solidFill>
                  <a:srgbClr val="000000"/>
                </a:solidFill>
                <a:effectLst/>
                <a:latin typeface="Georgia" panose="02040502050405020303" pitchFamily="18" charset="0"/>
              </a:rPr>
              <a:t> – Florian Herrmann will die Aufregung nicht einleuchten: </a:t>
            </a:r>
            <a:r>
              <a:rPr lang="de-DE" b="1" i="0" dirty="0">
                <a:solidFill>
                  <a:srgbClr val="000000"/>
                </a:solidFill>
                <a:effectLst/>
                <a:latin typeface="Georgia" panose="02040502050405020303" pitchFamily="18" charset="0"/>
              </a:rPr>
              <a:t>Es gehe „nicht um Politik, sondern um Mathematik</a:t>
            </a:r>
            <a:r>
              <a:rPr lang="de-DE" b="0" i="0" dirty="0">
                <a:solidFill>
                  <a:srgbClr val="000000"/>
                </a:solidFill>
                <a:effectLst/>
                <a:latin typeface="Georgia" panose="02040502050405020303" pitchFamily="18" charset="0"/>
              </a:rPr>
              <a:t>“, sagt der CSU-Innenpolitiker zu der Ankündigung, bei der Sitzverteilung künftig wieder nach </a:t>
            </a:r>
            <a:r>
              <a:rPr lang="de-DE" b="0" i="0" dirty="0" err="1">
                <a:solidFill>
                  <a:srgbClr val="000000"/>
                </a:solidFill>
                <a:effectLst/>
                <a:latin typeface="Georgia" panose="02040502050405020303" pitchFamily="18" charset="0"/>
              </a:rPr>
              <a:t>d’Hondt</a:t>
            </a:r>
            <a:r>
              <a:rPr lang="de-DE" b="0" i="0" dirty="0">
                <a:solidFill>
                  <a:srgbClr val="000000"/>
                </a:solidFill>
                <a:effectLst/>
                <a:latin typeface="Georgia" panose="02040502050405020303" pitchFamily="18" charset="0"/>
              </a:rPr>
              <a:t> statt nach Hare/Niemeyer vorzugehen. „Wir wollen, dass der </a:t>
            </a:r>
            <a:r>
              <a:rPr lang="de-DE" b="1" i="0" dirty="0">
                <a:solidFill>
                  <a:srgbClr val="000000"/>
                </a:solidFill>
                <a:effectLst/>
                <a:latin typeface="Georgia" panose="02040502050405020303" pitchFamily="18" charset="0"/>
              </a:rPr>
              <a:t>Wählerwille</a:t>
            </a:r>
            <a:r>
              <a:rPr lang="de-DE" b="0" i="0" dirty="0">
                <a:solidFill>
                  <a:srgbClr val="000000"/>
                </a:solidFill>
                <a:effectLst/>
                <a:latin typeface="Georgia" panose="02040502050405020303" pitchFamily="18" charset="0"/>
              </a:rPr>
              <a:t> wieder gerecht abgebildet ist“, fügt er an. Es gehe darum, </a:t>
            </a:r>
            <a:r>
              <a:rPr lang="de-DE" b="1" i="0" dirty="0">
                <a:solidFill>
                  <a:srgbClr val="000000"/>
                </a:solidFill>
                <a:effectLst/>
                <a:latin typeface="Georgia" panose="02040502050405020303" pitchFamily="18" charset="0"/>
              </a:rPr>
              <a:t>„Einzelkämpfer“ </a:t>
            </a:r>
            <a:r>
              <a:rPr lang="de-DE" b="0" i="0" dirty="0">
                <a:solidFill>
                  <a:srgbClr val="000000"/>
                </a:solidFill>
                <a:effectLst/>
                <a:latin typeface="Georgia" panose="02040502050405020303" pitchFamily="18" charset="0"/>
              </a:rPr>
              <a:t>in Gemeinde- und Stadträten sowie in den Bezirkstagen zu </a:t>
            </a:r>
            <a:r>
              <a:rPr lang="de-DE" b="1" i="0" dirty="0">
                <a:solidFill>
                  <a:srgbClr val="000000"/>
                </a:solidFill>
                <a:effectLst/>
                <a:latin typeface="Georgia" panose="02040502050405020303" pitchFamily="18" charset="0"/>
              </a:rPr>
              <a:t>verhindern</a:t>
            </a:r>
            <a:r>
              <a:rPr lang="de-DE" b="0" i="0" dirty="0">
                <a:solidFill>
                  <a:srgbClr val="000000"/>
                </a:solidFill>
                <a:effectLst/>
                <a:latin typeface="Georgia" panose="02040502050405020303" pitchFamily="18" charset="0"/>
              </a:rPr>
              <a:t>. Sie erschwerten die kommunale Sacharbeit und die Mehrheitsfindung.</a:t>
            </a:r>
          </a:p>
          <a:p>
            <a:endParaRPr lang="de-DE" dirty="0"/>
          </a:p>
        </p:txBody>
      </p:sp>
      <p:sp>
        <p:nvSpPr>
          <p:cNvPr id="9" name="Textfeld 8">
            <a:extLst>
              <a:ext uri="{FF2B5EF4-FFF2-40B4-BE49-F238E27FC236}">
                <a16:creationId xmlns:a16="http://schemas.microsoft.com/office/drawing/2014/main" id="{61FB9604-A432-E8AE-B5FE-3BDC8D87E8DD}"/>
              </a:ext>
            </a:extLst>
          </p:cNvPr>
          <p:cNvSpPr txBox="1"/>
          <p:nvPr/>
        </p:nvSpPr>
        <p:spPr>
          <a:xfrm rot="184204">
            <a:off x="499463" y="897629"/>
            <a:ext cx="11485132" cy="523220"/>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CSU will sich mit geänderter </a:t>
            </a:r>
            <a:r>
              <a:rPr lang="de-DE" sz="28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Auszählmethode</a:t>
            </a:r>
            <a:r>
              <a:rPr lang="de-DE" sz="2400" i="0" dirty="0">
                <a:ln w="0"/>
                <a:solidFill>
                  <a:schemeClr val="tx1"/>
                </a:solidFill>
                <a:effectLst>
                  <a:outerShdw blurRad="38100" dist="19050" dir="2700000" algn="tl" rotWithShape="0">
                    <a:schemeClr val="dk1">
                      <a:alpha val="40000"/>
                    </a:schemeClr>
                  </a:outerShdw>
                </a:effectLst>
                <a:latin typeface="Verdana" panose="020B0604030504040204" pitchFamily="34" charset="0"/>
              </a:rPr>
              <a:t> bei Wahlen begünstigen</a:t>
            </a:r>
            <a:endParaRPr lang="de-DE" sz="2400" dirty="0">
              <a:ln w="0"/>
              <a:solidFill>
                <a:schemeClr val="tx1"/>
              </a:solidFill>
              <a:effectLst>
                <a:outerShdw blurRad="38100" dist="19050" dir="2700000" algn="tl" rotWithShape="0">
                  <a:schemeClr val="dk1">
                    <a:alpha val="40000"/>
                  </a:schemeClr>
                </a:outerShdw>
              </a:effectLst>
            </a:endParaRPr>
          </a:p>
        </p:txBody>
      </p:sp>
      <p:sp>
        <p:nvSpPr>
          <p:cNvPr id="2" name="Textfeld 1">
            <a:extLst>
              <a:ext uri="{FF2B5EF4-FFF2-40B4-BE49-F238E27FC236}">
                <a16:creationId xmlns:a16="http://schemas.microsoft.com/office/drawing/2014/main" id="{6DEABD4A-BB92-29FC-EE74-7B74E2AF4B0E}"/>
              </a:ext>
            </a:extLst>
          </p:cNvPr>
          <p:cNvSpPr txBox="1"/>
          <p:nvPr/>
        </p:nvSpPr>
        <p:spPr>
          <a:xfrm>
            <a:off x="8046720" y="5878413"/>
            <a:ext cx="3943644" cy="646331"/>
          </a:xfrm>
          <a:prstGeom prst="rect">
            <a:avLst/>
          </a:prstGeom>
          <a:noFill/>
        </p:spPr>
        <p:txBody>
          <a:bodyPr wrap="none" rtlCol="0">
            <a:spAutoFit/>
          </a:bodyPr>
          <a:lstStyle/>
          <a:p>
            <a:r>
              <a:rPr lang="de-DE" dirty="0">
                <a:hlinkClick r:id="rId2"/>
              </a:rPr>
              <a:t>Bayerische Staatszeitung </a:t>
            </a:r>
            <a:r>
              <a:rPr lang="de-DE" dirty="0"/>
              <a:t>am 13.03.2017</a:t>
            </a:r>
            <a:br>
              <a:rPr lang="de-DE" dirty="0"/>
            </a:br>
            <a:r>
              <a:rPr lang="de-DE" dirty="0">
                <a:hlinkClick r:id="rId3"/>
              </a:rPr>
              <a:t>Merkur.de </a:t>
            </a:r>
            <a:r>
              <a:rPr lang="de-DE" dirty="0"/>
              <a:t>am 13.03.2017</a:t>
            </a:r>
          </a:p>
        </p:txBody>
      </p:sp>
      <p:sp>
        <p:nvSpPr>
          <p:cNvPr id="10" name="Rechteck 9">
            <a:extLst>
              <a:ext uri="{FF2B5EF4-FFF2-40B4-BE49-F238E27FC236}">
                <a16:creationId xmlns:a16="http://schemas.microsoft.com/office/drawing/2014/main" id="{FE52420B-6743-AEAE-9317-C3D96AE69FBC}"/>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Tree>
    <p:extLst>
      <p:ext uri="{BB962C8B-B14F-4D97-AF65-F5344CB8AC3E}">
        <p14:creationId xmlns:p14="http://schemas.microsoft.com/office/powerpoint/2010/main" val="52249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52717101-6C48-F5C1-F976-2F24134DCF29}"/>
              </a:ext>
            </a:extLst>
          </p:cNvPr>
          <p:cNvSpPr txBox="1"/>
          <p:nvPr/>
        </p:nvSpPr>
        <p:spPr>
          <a:xfrm rot="21333080">
            <a:off x="127987" y="730130"/>
            <a:ext cx="11936024" cy="46166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defPPr>
              <a:defRPr lang="de-DE"/>
            </a:defPPr>
            <a:lvl1pPr>
              <a:defRPr sz="2400" i="0">
                <a:ln w="0"/>
                <a:effectLst>
                  <a:outerShdw blurRad="38100" dist="19050" dir="2700000" algn="tl" rotWithShape="0">
                    <a:schemeClr val="dk1">
                      <a:alpha val="40000"/>
                    </a:schemeClr>
                  </a:outerShdw>
                </a:effectLst>
                <a:latin typeface="Verdana" panose="020B060403050404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de-DE" dirty="0"/>
              <a:t>FDP klagt gegen neues Sitzverteilungsverfahren für kommunale Ausschüsse</a:t>
            </a:r>
          </a:p>
        </p:txBody>
      </p:sp>
      <p:sp>
        <p:nvSpPr>
          <p:cNvPr id="5" name="Textfeld 4">
            <a:extLst>
              <a:ext uri="{FF2B5EF4-FFF2-40B4-BE49-F238E27FC236}">
                <a16:creationId xmlns:a16="http://schemas.microsoft.com/office/drawing/2014/main" id="{2B71A084-FB4A-8126-39A2-D1CE7111DAD2}"/>
              </a:ext>
            </a:extLst>
          </p:cNvPr>
          <p:cNvSpPr txBox="1"/>
          <p:nvPr/>
        </p:nvSpPr>
        <p:spPr>
          <a:xfrm>
            <a:off x="731357" y="1848830"/>
            <a:ext cx="10985412" cy="3834768"/>
          </a:xfrm>
          <a:prstGeom prst="rect">
            <a:avLst/>
          </a:prstGeom>
          <a:noFill/>
        </p:spPr>
        <p:txBody>
          <a:bodyPr wrap="square" rtlCol="0">
            <a:spAutoFit/>
          </a:bodyPr>
          <a:lstStyle/>
          <a:p>
            <a:pPr>
              <a:lnSpc>
                <a:spcPct val="150000"/>
              </a:lnSpc>
            </a:pPr>
            <a:r>
              <a:rPr lang="de-DE" sz="2000" b="1" i="0" dirty="0">
                <a:solidFill>
                  <a:srgbClr val="444444"/>
                </a:solidFill>
                <a:effectLst/>
                <a:latin typeface="Open Sans" panose="020B0606030504020204" pitchFamily="34" charset="0"/>
              </a:rPr>
              <a:t>NIEDERSACHSEN. </a:t>
            </a:r>
            <a:br>
              <a:rPr lang="de-DE" i="0" dirty="0">
                <a:solidFill>
                  <a:srgbClr val="444444"/>
                </a:solidFill>
                <a:effectLst/>
                <a:latin typeface="Open Sans" panose="020B0606030504020204" pitchFamily="34" charset="0"/>
              </a:rPr>
            </a:br>
            <a:r>
              <a:rPr lang="de-DE" b="0" i="0" dirty="0">
                <a:solidFill>
                  <a:srgbClr val="444444"/>
                </a:solidFill>
                <a:effectLst/>
                <a:latin typeface="Open Sans" panose="020B0606030504020204" pitchFamily="34" charset="0"/>
              </a:rPr>
              <a:t>„[…] SPD und CDU haben […] die Wahl verstreichen lassen und dann das Gesetz </a:t>
            </a:r>
            <a:r>
              <a:rPr lang="de-DE" b="1" i="0" dirty="0">
                <a:solidFill>
                  <a:srgbClr val="444444"/>
                </a:solidFill>
                <a:effectLst/>
                <a:latin typeface="Open Sans" panose="020B0606030504020204" pitchFamily="34" charset="0"/>
              </a:rPr>
              <a:t>in Kenntnis des Wahlergebnisses geändert</a:t>
            </a:r>
            <a:r>
              <a:rPr lang="de-DE" b="0" i="0" dirty="0">
                <a:solidFill>
                  <a:srgbClr val="444444"/>
                </a:solidFill>
                <a:effectLst/>
                <a:latin typeface="Open Sans" panose="020B0606030504020204" pitchFamily="34" charset="0"/>
              </a:rPr>
              <a:t>. Damit haben sie das Vertrauen der Wählerinnen und Wähler missbraucht und der Demokratie geschadet“, resümiert der FDP-Landesvorsitzende Stefan Birkner. </a:t>
            </a:r>
          </a:p>
          <a:p>
            <a:pPr>
              <a:lnSpc>
                <a:spcPct val="150000"/>
              </a:lnSpc>
            </a:pPr>
            <a:r>
              <a:rPr lang="de-DE" b="0" i="0" dirty="0">
                <a:solidFill>
                  <a:srgbClr val="444444"/>
                </a:solidFill>
                <a:effectLst/>
                <a:latin typeface="Open Sans" panose="020B0606030504020204" pitchFamily="34" charset="0"/>
              </a:rPr>
              <a:t>Der FDP-Innenpolitiker Marco </a:t>
            </a:r>
            <a:r>
              <a:rPr lang="de-DE" b="0" i="0" dirty="0" err="1">
                <a:solidFill>
                  <a:srgbClr val="444444"/>
                </a:solidFill>
                <a:effectLst/>
                <a:latin typeface="Open Sans" panose="020B0606030504020204" pitchFamily="34" charset="0"/>
              </a:rPr>
              <a:t>Genthe</a:t>
            </a:r>
            <a:r>
              <a:rPr lang="de-DE" b="0" i="0" dirty="0">
                <a:solidFill>
                  <a:srgbClr val="444444"/>
                </a:solidFill>
                <a:effectLst/>
                <a:latin typeface="Open Sans" panose="020B0606030504020204" pitchFamily="34" charset="0"/>
              </a:rPr>
              <a:t> hält darüber hinaus die Begründung der Änderung für scheinheilig: „SPD und CDU behaupten, die Änderung würde zu </a:t>
            </a:r>
            <a:r>
              <a:rPr lang="de-DE" b="1" i="0" dirty="0">
                <a:solidFill>
                  <a:srgbClr val="444444"/>
                </a:solidFill>
                <a:effectLst/>
                <a:latin typeface="Open Sans" panose="020B0606030504020204" pitchFamily="34" charset="0"/>
              </a:rPr>
              <a:t>effektiveren politischen Entscheidungen</a:t>
            </a:r>
            <a:r>
              <a:rPr lang="de-DE" b="0" i="0" dirty="0">
                <a:solidFill>
                  <a:srgbClr val="444444"/>
                </a:solidFill>
                <a:effectLst/>
                <a:latin typeface="Open Sans" panose="020B0606030504020204" pitchFamily="34" charset="0"/>
              </a:rPr>
              <a:t> auf kommunaler Ebene führen. Was genau sie damit meinen, konnten sie aber auch auf Nachfrage nicht erklären. Ganz offensichtlich halten sie es für sinnvoll, dass </a:t>
            </a:r>
            <a:r>
              <a:rPr lang="de-DE" b="1" i="0" dirty="0">
                <a:solidFill>
                  <a:srgbClr val="444444"/>
                </a:solidFill>
                <a:effectLst/>
                <a:latin typeface="Open Sans" panose="020B0606030504020204" pitchFamily="34" charset="0"/>
              </a:rPr>
              <a:t>kleinere Parteien weniger und größere Parteien mehr </a:t>
            </a:r>
            <a:r>
              <a:rPr lang="de-DE" b="1" i="0" dirty="0">
                <a:effectLst/>
                <a:latin typeface="Open Sans" panose="020B0606030504020204" pitchFamily="34" charset="0"/>
              </a:rPr>
              <a:t>Entscheidungsbefugnisse</a:t>
            </a:r>
            <a:r>
              <a:rPr lang="de-DE" b="0" i="0" dirty="0">
                <a:solidFill>
                  <a:srgbClr val="444444"/>
                </a:solidFill>
                <a:effectLst/>
                <a:latin typeface="Open Sans" panose="020B0606030504020204" pitchFamily="34" charset="0"/>
              </a:rPr>
              <a:t> bekommen. […]“</a:t>
            </a:r>
            <a:endParaRPr lang="de-DE" dirty="0"/>
          </a:p>
        </p:txBody>
      </p:sp>
      <p:sp>
        <p:nvSpPr>
          <p:cNvPr id="11" name="Rechteck 10">
            <a:extLst>
              <a:ext uri="{FF2B5EF4-FFF2-40B4-BE49-F238E27FC236}">
                <a16:creationId xmlns:a16="http://schemas.microsoft.com/office/drawing/2014/main" id="{BFB62DA7-3C07-DB6C-C79C-8D52AF11E087}"/>
              </a:ext>
            </a:extLst>
          </p:cNvPr>
          <p:cNvSpPr/>
          <p:nvPr/>
        </p:nvSpPr>
        <p:spPr>
          <a:xfrm>
            <a:off x="690880" y="5802280"/>
            <a:ext cx="4145280" cy="646331"/>
          </a:xfrm>
          <a:prstGeom prst="rect">
            <a:avLst/>
          </a:prstGeom>
          <a:solidFill>
            <a:schemeClr val="accent1">
              <a:lumMod val="40000"/>
              <a:lumOff val="60000"/>
            </a:schemeClr>
          </a:solidFill>
          <a:ln>
            <a:solidFill>
              <a:schemeClr val="accent1">
                <a:lumMod val="7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lumMod val="65000"/>
                    <a:lumOff val="35000"/>
                  </a:schemeClr>
                </a:solidFill>
              </a:rPr>
              <a:t>Niemeyer → </a:t>
            </a:r>
            <a:r>
              <a:rPr lang="de-DE" sz="2400" b="1" dirty="0" err="1">
                <a:solidFill>
                  <a:schemeClr val="tx1">
                    <a:lumMod val="65000"/>
                    <a:lumOff val="35000"/>
                  </a:schemeClr>
                </a:solidFill>
              </a:rPr>
              <a:t>d‘Hondt</a:t>
            </a:r>
            <a:endParaRPr lang="de-DE" sz="2400" b="1" dirty="0">
              <a:solidFill>
                <a:schemeClr val="tx1">
                  <a:lumMod val="65000"/>
                  <a:lumOff val="35000"/>
                </a:schemeClr>
              </a:solidFill>
            </a:endParaRPr>
          </a:p>
        </p:txBody>
      </p:sp>
      <p:sp>
        <p:nvSpPr>
          <p:cNvPr id="13" name="Textfeld 12">
            <a:extLst>
              <a:ext uri="{FF2B5EF4-FFF2-40B4-BE49-F238E27FC236}">
                <a16:creationId xmlns:a16="http://schemas.microsoft.com/office/drawing/2014/main" id="{006983D5-C2C6-ADF8-2E41-AA81289A0E42}"/>
              </a:ext>
            </a:extLst>
          </p:cNvPr>
          <p:cNvSpPr txBox="1"/>
          <p:nvPr/>
        </p:nvSpPr>
        <p:spPr>
          <a:xfrm>
            <a:off x="8046720" y="5969853"/>
            <a:ext cx="3130793" cy="369332"/>
          </a:xfrm>
          <a:prstGeom prst="rect">
            <a:avLst/>
          </a:prstGeom>
          <a:noFill/>
        </p:spPr>
        <p:txBody>
          <a:bodyPr wrap="none" rtlCol="0">
            <a:spAutoFit/>
          </a:bodyPr>
          <a:lstStyle/>
          <a:p>
            <a:r>
              <a:rPr lang="de-DE" dirty="0">
                <a:hlinkClick r:id="rId2"/>
              </a:rPr>
              <a:t>Uelzener Presse </a:t>
            </a:r>
            <a:r>
              <a:rPr lang="de-DE" dirty="0"/>
              <a:t>am 14.01.2022</a:t>
            </a:r>
          </a:p>
        </p:txBody>
      </p:sp>
    </p:spTree>
    <p:extLst>
      <p:ext uri="{BB962C8B-B14F-4D97-AF65-F5344CB8AC3E}">
        <p14:creationId xmlns:p14="http://schemas.microsoft.com/office/powerpoint/2010/main" val="77836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567A298-BA72-0195-5AD9-A71932B23659}"/>
              </a:ext>
            </a:extLst>
          </p:cNvPr>
          <p:cNvSpPr/>
          <p:nvPr/>
        </p:nvSpPr>
        <p:spPr>
          <a:xfrm>
            <a:off x="924560" y="1604962"/>
            <a:ext cx="10109199" cy="1483678"/>
          </a:xfrm>
          <a:prstGeom prst="rect">
            <a:avLst/>
          </a:prstGeom>
          <a:noFill/>
          <a:ln w="28575">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50000"/>
              </a:lnSpc>
              <a:spcAft>
                <a:spcPts val="800"/>
              </a:spcAft>
            </a:pPr>
            <a:r>
              <a:rPr lang="de-DE" kern="100" dirty="0">
                <a:solidFill>
                  <a:schemeClr val="tx2">
                    <a:lumMod val="75000"/>
                  </a:schemeClr>
                </a:solidFill>
                <a:ea typeface="Calibri" panose="020F0502020204030204" pitchFamily="34" charset="0"/>
                <a:cs typeface="Times New Roman" panose="02020603050405020304" pitchFamily="18" charset="0"/>
              </a:rPr>
              <a:t>Sara bestellt ein Taxi für die Fahrt von A nach C. Sie zahlt für die Fahrt 12 €.</a:t>
            </a:r>
            <a:br>
              <a:rPr lang="de-DE" kern="100" dirty="0">
                <a:solidFill>
                  <a:schemeClr val="tx2">
                    <a:lumMod val="75000"/>
                  </a:schemeClr>
                </a:solidFill>
                <a:ea typeface="Calibri" panose="020F0502020204030204" pitchFamily="34" charset="0"/>
                <a:cs typeface="Times New Roman" panose="02020603050405020304" pitchFamily="18" charset="0"/>
              </a:rPr>
            </a:br>
            <a:r>
              <a:rPr lang="de-DE" kern="100" dirty="0">
                <a:solidFill>
                  <a:schemeClr val="tx2">
                    <a:lumMod val="75000"/>
                  </a:schemeClr>
                </a:solidFill>
                <a:ea typeface="Calibri" panose="020F0502020204030204" pitchFamily="34" charset="0"/>
                <a:cs typeface="Times New Roman" panose="02020603050405020304" pitchFamily="18" charset="0"/>
              </a:rPr>
              <a:t>Nach der Hälfte der Strecke steigt Nele dazu. </a:t>
            </a:r>
          </a:p>
          <a:p>
            <a:pPr>
              <a:lnSpc>
                <a:spcPct val="150000"/>
              </a:lnSpc>
              <a:spcAft>
                <a:spcPts val="800"/>
              </a:spcAft>
            </a:pPr>
            <a:r>
              <a:rPr lang="de-DE" sz="2000" kern="100" dirty="0">
                <a:solidFill>
                  <a:schemeClr val="tx2">
                    <a:lumMod val="75000"/>
                  </a:schemeClr>
                </a:solidFill>
                <a:ea typeface="Calibri" panose="020F0502020204030204" pitchFamily="34" charset="0"/>
                <a:cs typeface="Times New Roman" panose="02020603050405020304" pitchFamily="18" charset="0"/>
              </a:rPr>
              <a:t>Wie viel sollte Nele zahlen?</a:t>
            </a:r>
          </a:p>
        </p:txBody>
      </p:sp>
      <p:sp>
        <p:nvSpPr>
          <p:cNvPr id="3" name="Textfeld 2">
            <a:extLst>
              <a:ext uri="{FF2B5EF4-FFF2-40B4-BE49-F238E27FC236}">
                <a16:creationId xmlns:a16="http://schemas.microsoft.com/office/drawing/2014/main" id="{BA8C6203-4AD3-3A0D-056A-2E4E08667D52}"/>
              </a:ext>
            </a:extLst>
          </p:cNvPr>
          <p:cNvSpPr txBox="1"/>
          <p:nvPr/>
        </p:nvSpPr>
        <p:spPr>
          <a:xfrm>
            <a:off x="4630740" y="711200"/>
            <a:ext cx="2199000" cy="646331"/>
          </a:xfrm>
          <a:prstGeom prst="rect">
            <a:avLst/>
          </a:prstGeom>
          <a:noFill/>
        </p:spPr>
        <p:txBody>
          <a:bodyPr wrap="none" rtlCol="0">
            <a:spAutoFit/>
          </a:bodyPr>
          <a:lstStyle/>
          <a:p>
            <a:r>
              <a:rPr lang="de-DE" sz="3600" dirty="0"/>
              <a:t>Taxikosten</a:t>
            </a:r>
          </a:p>
        </p:txBody>
      </p:sp>
      <p:pic>
        <p:nvPicPr>
          <p:cNvPr id="4" name="Grafik 3">
            <a:extLst>
              <a:ext uri="{FF2B5EF4-FFF2-40B4-BE49-F238E27FC236}">
                <a16:creationId xmlns:a16="http://schemas.microsoft.com/office/drawing/2014/main" id="{B11E8BED-7116-B9D9-B6C8-F2C7CE268F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9103" y="3283997"/>
            <a:ext cx="6133794" cy="3141493"/>
          </a:xfrm>
          <a:prstGeom prst="rect">
            <a:avLst/>
          </a:prstGeom>
        </p:spPr>
      </p:pic>
    </p:spTree>
    <p:extLst>
      <p:ext uri="{BB962C8B-B14F-4D97-AF65-F5344CB8AC3E}">
        <p14:creationId xmlns:p14="http://schemas.microsoft.com/office/powerpoint/2010/main" val="38796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a:extLst>
              <a:ext uri="{FF2B5EF4-FFF2-40B4-BE49-F238E27FC236}">
                <a16:creationId xmlns:a16="http://schemas.microsoft.com/office/drawing/2014/main" id="{4129C979-BB5F-4A5B-B838-B046451D4C1E}"/>
              </a:ext>
            </a:extLst>
          </p:cNvPr>
          <p:cNvSpPr txBox="1"/>
          <p:nvPr/>
        </p:nvSpPr>
        <p:spPr>
          <a:xfrm>
            <a:off x="640080" y="2872899"/>
            <a:ext cx="5598160"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de-DE" sz="2400" dirty="0"/>
              <a:t>Die drei Sitzverteilungsverfahren können </a:t>
            </a:r>
            <a:r>
              <a:rPr lang="de-DE" sz="2400" b="1" dirty="0">
                <a:solidFill>
                  <a:schemeClr val="tx2">
                    <a:lumMod val="75000"/>
                  </a:schemeClr>
                </a:solidFill>
              </a:rPr>
              <a:t>unterschiedliche Ergebnisse </a:t>
            </a:r>
            <a:r>
              <a:rPr lang="de-DE" sz="2400" dirty="0"/>
              <a:t>liefern.</a:t>
            </a:r>
          </a:p>
          <a:p>
            <a:pPr indent="-228600">
              <a:lnSpc>
                <a:spcPct val="90000"/>
              </a:lnSpc>
              <a:spcAft>
                <a:spcPts val="600"/>
              </a:spcAft>
              <a:buFont typeface="Arial" panose="020B0604020202020204" pitchFamily="34" charset="0"/>
              <a:buChar char="•"/>
            </a:pPr>
            <a:r>
              <a:rPr lang="de-DE" sz="2400" dirty="0"/>
              <a:t>Alle drei Verfahren sind jedoch </a:t>
            </a:r>
            <a:r>
              <a:rPr lang="de-DE" sz="2400" b="1" dirty="0">
                <a:solidFill>
                  <a:schemeClr val="tx2">
                    <a:lumMod val="75000"/>
                  </a:schemeClr>
                </a:solidFill>
              </a:rPr>
              <a:t>mathematisch</a:t>
            </a:r>
            <a:r>
              <a:rPr lang="de-DE" sz="2400" dirty="0">
                <a:solidFill>
                  <a:schemeClr val="tx2">
                    <a:lumMod val="75000"/>
                  </a:schemeClr>
                </a:solidFill>
              </a:rPr>
              <a:t> </a:t>
            </a:r>
            <a:r>
              <a:rPr lang="de-DE" sz="2400" b="1" dirty="0">
                <a:solidFill>
                  <a:schemeClr val="tx2">
                    <a:lumMod val="75000"/>
                  </a:schemeClr>
                </a:solidFill>
              </a:rPr>
              <a:t>korrekt </a:t>
            </a:r>
            <a:r>
              <a:rPr lang="de-DE" sz="2400" dirty="0"/>
              <a:t>und werden in Deutschland verwendet!</a:t>
            </a:r>
          </a:p>
          <a:p>
            <a:pPr indent="-228600">
              <a:lnSpc>
                <a:spcPct val="90000"/>
              </a:lnSpc>
              <a:spcAft>
                <a:spcPts val="600"/>
              </a:spcAft>
              <a:buFont typeface="Arial" panose="020B0604020202020204" pitchFamily="34" charset="0"/>
              <a:buChar char="•"/>
            </a:pPr>
            <a:r>
              <a:rPr lang="de-DE" sz="2400" dirty="0"/>
              <a:t>Die zugeteilten Sitze hängen daher nur von der </a:t>
            </a:r>
            <a:r>
              <a:rPr lang="de-DE" sz="2400" b="1" dirty="0">
                <a:solidFill>
                  <a:schemeClr val="tx2">
                    <a:lumMod val="75000"/>
                  </a:schemeClr>
                </a:solidFill>
              </a:rPr>
              <a:t>Wahl des Verfahrens </a:t>
            </a:r>
            <a:r>
              <a:rPr lang="de-DE" sz="2400" dirty="0"/>
              <a:t>ab.</a:t>
            </a:r>
          </a:p>
        </p:txBody>
      </p:sp>
      <p:pic>
        <p:nvPicPr>
          <p:cNvPr id="4" name="Grafik 3" descr="Ein Bild, das Box, Behälter enthält.&#10;&#10;Automatisch generierte Beschreibung">
            <a:extLst>
              <a:ext uri="{FF2B5EF4-FFF2-40B4-BE49-F238E27FC236}">
                <a16:creationId xmlns:a16="http://schemas.microsoft.com/office/drawing/2014/main" id="{EAC6079A-6C4C-FCA3-549F-A0B5D084EF5B}"/>
              </a:ext>
            </a:extLst>
          </p:cNvPr>
          <p:cNvPicPr>
            <a:picLocks noChangeAspect="1"/>
          </p:cNvPicPr>
          <p:nvPr/>
        </p:nvPicPr>
        <p:blipFill rotWithShape="1">
          <a:blip r:embed="rId2">
            <a:extLst>
              <a:ext uri="{28A0092B-C50C-407E-A947-70E740481C1C}">
                <a14:useLocalDpi xmlns:a14="http://schemas.microsoft.com/office/drawing/2010/main" val="0"/>
              </a:ext>
            </a:extLst>
          </a:blip>
          <a:srcRect l="14293" t="-2" r="14133"/>
          <a:stretch/>
        </p:blipFill>
        <p:spPr>
          <a:xfrm>
            <a:off x="6431280" y="10"/>
            <a:ext cx="575767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886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AAF0DF0D-0F89-C168-54C3-DA5C14E8BAA5}"/>
              </a:ext>
            </a:extLst>
          </p:cNvPr>
          <p:cNvSpPr/>
          <p:nvPr/>
        </p:nvSpPr>
        <p:spPr>
          <a:xfrm>
            <a:off x="81280" y="4567800"/>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899D475B-3A2F-C32E-004F-1031EBEF395B}"/>
              </a:ext>
            </a:extLst>
          </p:cNvPr>
          <p:cNvSpPr/>
          <p:nvPr/>
        </p:nvSpPr>
        <p:spPr>
          <a:xfrm>
            <a:off x="81280" y="2310326"/>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DC6541E-2481-291E-4960-849DC6848C9F}"/>
              </a:ext>
            </a:extLst>
          </p:cNvPr>
          <p:cNvSpPr/>
          <p:nvPr/>
        </p:nvSpPr>
        <p:spPr>
          <a:xfrm>
            <a:off x="81280" y="42692"/>
            <a:ext cx="7477760" cy="221484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819838F-32E7-247E-7B75-369C258B0581}"/>
              </a:ext>
            </a:extLst>
          </p:cNvPr>
          <p:cNvSpPr txBox="1"/>
          <p:nvPr/>
        </p:nvSpPr>
        <p:spPr>
          <a:xfrm>
            <a:off x="233680" y="44678"/>
            <a:ext cx="1818126"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Niemeyer</a:t>
            </a:r>
          </a:p>
        </p:txBody>
      </p:sp>
      <p:sp>
        <p:nvSpPr>
          <p:cNvPr id="6" name="Textfeld 5">
            <a:extLst>
              <a:ext uri="{FF2B5EF4-FFF2-40B4-BE49-F238E27FC236}">
                <a16:creationId xmlns:a16="http://schemas.microsoft.com/office/drawing/2014/main" id="{B4523425-2B4D-FF0B-A458-691180FE3B2B}"/>
              </a:ext>
            </a:extLst>
          </p:cNvPr>
          <p:cNvSpPr txBox="1"/>
          <p:nvPr/>
        </p:nvSpPr>
        <p:spPr>
          <a:xfrm>
            <a:off x="0" y="2257539"/>
            <a:ext cx="2739853" cy="584775"/>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Sainte-</a:t>
            </a:r>
            <a:r>
              <a:rPr lang="de-DE" sz="3200" dirty="0" err="1">
                <a:solidFill>
                  <a:schemeClr val="tx2">
                    <a:lumMod val="75000"/>
                  </a:schemeClr>
                </a:solidFill>
                <a:latin typeface="Abadi" panose="020B0604020104020204" pitchFamily="34" charset="0"/>
              </a:rPr>
              <a:t>Laguë</a:t>
            </a:r>
            <a:endParaRPr lang="de-DE" sz="3200" dirty="0">
              <a:solidFill>
                <a:schemeClr val="tx2">
                  <a:lumMod val="75000"/>
                </a:schemeClr>
              </a:solidFill>
              <a:latin typeface="Abadi" panose="020B0604020104020204" pitchFamily="34" charset="0"/>
            </a:endParaRPr>
          </a:p>
        </p:txBody>
      </p:sp>
      <p:sp>
        <p:nvSpPr>
          <p:cNvPr id="7" name="Textfeld 6">
            <a:extLst>
              <a:ext uri="{FF2B5EF4-FFF2-40B4-BE49-F238E27FC236}">
                <a16:creationId xmlns:a16="http://schemas.microsoft.com/office/drawing/2014/main" id="{8BCC8AEC-219C-24A7-BAD9-74D5B90C5C63}"/>
              </a:ext>
            </a:extLst>
          </p:cNvPr>
          <p:cNvSpPr txBox="1"/>
          <p:nvPr/>
        </p:nvSpPr>
        <p:spPr>
          <a:xfrm>
            <a:off x="-227184" y="4531360"/>
            <a:ext cx="2739853" cy="584775"/>
          </a:xfrm>
          <a:prstGeom prst="rect">
            <a:avLst/>
          </a:prstGeom>
          <a:noFill/>
        </p:spPr>
        <p:txBody>
          <a:bodyPr wrap="square">
            <a:spAutoFit/>
          </a:bodyPr>
          <a:lstStyle/>
          <a:p>
            <a:pPr algn="ctr"/>
            <a:r>
              <a:rPr lang="de-DE" sz="3200" dirty="0" err="1">
                <a:solidFill>
                  <a:schemeClr val="tx2">
                    <a:lumMod val="75000"/>
                  </a:schemeClr>
                </a:solidFill>
                <a:latin typeface="Abadi" panose="020B0604020104020204" pitchFamily="34" charset="0"/>
              </a:rPr>
              <a:t>D‘Hondt</a:t>
            </a:r>
            <a:endParaRPr lang="de-DE" sz="3200" dirty="0">
              <a:solidFill>
                <a:schemeClr val="tx2">
                  <a:lumMod val="75000"/>
                </a:schemeClr>
              </a:solidFill>
              <a:latin typeface="Abadi" panose="020B0604020104020204" pitchFamily="34" charset="0"/>
            </a:endParaRPr>
          </a:p>
        </p:txBody>
      </p:sp>
      <p:sp>
        <p:nvSpPr>
          <p:cNvPr id="2" name="Textfeld 1">
            <a:extLst>
              <a:ext uri="{FF2B5EF4-FFF2-40B4-BE49-F238E27FC236}">
                <a16:creationId xmlns:a16="http://schemas.microsoft.com/office/drawing/2014/main" id="{D224732A-BFD8-B651-B6F7-FD884C91018C}"/>
              </a:ext>
            </a:extLst>
          </p:cNvPr>
          <p:cNvSpPr txBox="1"/>
          <p:nvPr/>
        </p:nvSpPr>
        <p:spPr>
          <a:xfrm>
            <a:off x="416560" y="6415529"/>
            <a:ext cx="142240" cy="369332"/>
          </a:xfrm>
          <a:prstGeom prst="rect">
            <a:avLst/>
          </a:prstGeom>
          <a:noFill/>
        </p:spPr>
        <p:txBody>
          <a:bodyPr wrap="square" rtlCol="0">
            <a:spAutoFit/>
          </a:bodyPr>
          <a:lstStyle/>
          <a:p>
            <a:r>
              <a:rPr lang="de-DE" dirty="0"/>
              <a:t> </a:t>
            </a:r>
          </a:p>
        </p:txBody>
      </p:sp>
      <p:sp>
        <p:nvSpPr>
          <p:cNvPr id="3" name="Textfeld 2">
            <a:extLst>
              <a:ext uri="{FF2B5EF4-FFF2-40B4-BE49-F238E27FC236}">
                <a16:creationId xmlns:a16="http://schemas.microsoft.com/office/drawing/2014/main" id="{1168887D-65BA-5C34-2634-4DA78A095AA9}"/>
              </a:ext>
            </a:extLst>
          </p:cNvPr>
          <p:cNvSpPr txBox="1"/>
          <p:nvPr/>
        </p:nvSpPr>
        <p:spPr>
          <a:xfrm>
            <a:off x="11816080" y="1198880"/>
            <a:ext cx="142240" cy="369332"/>
          </a:xfrm>
          <a:prstGeom prst="rect">
            <a:avLst/>
          </a:prstGeom>
          <a:noFill/>
        </p:spPr>
        <p:txBody>
          <a:bodyPr wrap="square" rtlCol="0">
            <a:spAutoFit/>
          </a:bodyPr>
          <a:lstStyle/>
          <a:p>
            <a:r>
              <a:rPr lang="de-DE" dirty="0"/>
              <a:t> </a:t>
            </a:r>
          </a:p>
        </p:txBody>
      </p:sp>
      <p:pic>
        <p:nvPicPr>
          <p:cNvPr id="14" name="Grafik 13" descr="Ein Bild, das Text, Screenshot, Schrift, Design enthält.&#10;&#10;Automatisch generierte Beschreibung">
            <a:extLst>
              <a:ext uri="{FF2B5EF4-FFF2-40B4-BE49-F238E27FC236}">
                <a16:creationId xmlns:a16="http://schemas.microsoft.com/office/drawing/2014/main" id="{47BE9C17-AE29-7FD4-BC40-23B826AA41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8759" r="8240" b="5360"/>
          <a:stretch/>
        </p:blipFill>
        <p:spPr>
          <a:xfrm>
            <a:off x="7652975" y="3346490"/>
            <a:ext cx="4539025" cy="3432679"/>
          </a:xfrm>
          <a:prstGeom prst="rect">
            <a:avLst/>
          </a:prstGeom>
        </p:spPr>
      </p:pic>
    </p:spTree>
    <p:extLst>
      <p:ext uri="{BB962C8B-B14F-4D97-AF65-F5344CB8AC3E}">
        <p14:creationId xmlns:p14="http://schemas.microsoft.com/office/powerpoint/2010/main" val="125213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632</Words>
  <Application>Microsoft Office PowerPoint</Application>
  <PresentationFormat>Breitbild</PresentationFormat>
  <Paragraphs>156</Paragraphs>
  <Slides>29</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29</vt:i4>
      </vt:variant>
    </vt:vector>
  </HeadingPairs>
  <TitlesOfParts>
    <vt:vector size="38" baseType="lpstr">
      <vt:lpstr>Abadi</vt:lpstr>
      <vt:lpstr>Arial</vt:lpstr>
      <vt:lpstr>Calibri</vt:lpstr>
      <vt:lpstr>Calibri Light</vt:lpstr>
      <vt:lpstr>Cambria Math</vt:lpstr>
      <vt:lpstr>Georgia</vt:lpstr>
      <vt:lpstr>Open Sans</vt:lpstr>
      <vt:lpstr>Verdana</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14</cp:revision>
  <dcterms:created xsi:type="dcterms:W3CDTF">2023-05-30T09:18:03Z</dcterms:created>
  <dcterms:modified xsi:type="dcterms:W3CDTF">2023-06-05T14:53:48Z</dcterms:modified>
</cp:coreProperties>
</file>